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5" autoAdjust="0"/>
    <p:restoredTop sz="94660"/>
  </p:normalViewPr>
  <p:slideViewPr>
    <p:cSldViewPr>
      <p:cViewPr varScale="1">
        <p:scale>
          <a:sx n="70" d="100"/>
          <a:sy n="70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23328488-864B-436F-8230-AD61325FADE6}" type="datetimeFigureOut">
              <a:rPr lang="es-MX" smtClean="0"/>
              <a:t>05/05/2014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D5F0A4C-24EB-48B5-B962-13DBFB20ED57}" type="slidenum">
              <a:rPr lang="es-MX" smtClean="0"/>
              <a:t>‹Nº›</a:t>
            </a:fld>
            <a:endParaRPr lang="es-MX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8488-864B-436F-8230-AD61325FADE6}" type="datetimeFigureOut">
              <a:rPr lang="es-MX" smtClean="0"/>
              <a:t>05/05/2014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F0A4C-24EB-48B5-B962-13DBFB20ED5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8488-864B-436F-8230-AD61325FADE6}" type="datetimeFigureOut">
              <a:rPr lang="es-MX" smtClean="0"/>
              <a:t>05/05/2014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F0A4C-24EB-48B5-B962-13DBFB20ED5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8488-864B-436F-8230-AD61325FADE6}" type="datetimeFigureOut">
              <a:rPr lang="es-MX" smtClean="0"/>
              <a:t>05/05/2014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F0A4C-24EB-48B5-B962-13DBFB20ED5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8488-864B-436F-8230-AD61325FADE6}" type="datetimeFigureOut">
              <a:rPr lang="es-MX" smtClean="0"/>
              <a:t>05/05/2014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F0A4C-24EB-48B5-B962-13DBFB20ED5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8488-864B-436F-8230-AD61325FADE6}" type="datetimeFigureOut">
              <a:rPr lang="es-MX" smtClean="0"/>
              <a:t>05/05/2014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F0A4C-24EB-48B5-B962-13DBFB20ED57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8488-864B-436F-8230-AD61325FADE6}" type="datetimeFigureOut">
              <a:rPr lang="es-MX" smtClean="0"/>
              <a:t>05/05/2014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F0A4C-24EB-48B5-B962-13DBFB20ED57}" type="slidenum">
              <a:rPr lang="es-MX" smtClean="0"/>
              <a:t>‹Nº›</a:t>
            </a:fld>
            <a:endParaRPr lang="es-MX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8488-864B-436F-8230-AD61325FADE6}" type="datetimeFigureOut">
              <a:rPr lang="es-MX" smtClean="0"/>
              <a:t>05/05/2014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F0A4C-24EB-48B5-B962-13DBFB20ED5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8488-864B-436F-8230-AD61325FADE6}" type="datetimeFigureOut">
              <a:rPr lang="es-MX" smtClean="0"/>
              <a:t>05/05/2014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F0A4C-24EB-48B5-B962-13DBFB20ED5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8488-864B-436F-8230-AD61325FADE6}" type="datetimeFigureOut">
              <a:rPr lang="es-MX" smtClean="0"/>
              <a:t>05/05/2014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F0A4C-24EB-48B5-B962-13DBFB20ED5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28488-864B-436F-8230-AD61325FADE6}" type="datetimeFigureOut">
              <a:rPr lang="es-MX" smtClean="0"/>
              <a:t>05/05/2014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F0A4C-24EB-48B5-B962-13DBFB20ED5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23328488-864B-436F-8230-AD61325FADE6}" type="datetimeFigureOut">
              <a:rPr lang="es-MX" smtClean="0"/>
              <a:t>05/05/2014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D5F0A4C-24EB-48B5-B962-13DBFB20ED57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rot="20609260">
            <a:off x="614582" y="4390975"/>
            <a:ext cx="2458046" cy="1717273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000" dirty="0" smtClean="0">
                <a:latin typeface="Brush Script MT" panose="03060802040406070304" pitchFamily="66" charset="0"/>
              </a:rPr>
              <a:t>Aprender a debatir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000" dirty="0" smtClean="0">
                <a:latin typeface="Brush Script MT" panose="03060802040406070304" pitchFamily="66" charset="0"/>
              </a:rPr>
              <a:t>Valorar </a:t>
            </a:r>
            <a:r>
              <a:rPr lang="es-MX" sz="2000" dirty="0">
                <a:latin typeface="Brush Script MT" panose="03060802040406070304" pitchFamily="66" charset="0"/>
              </a:rPr>
              <a:t>el uso del debate como recurso didáctico </a:t>
            </a:r>
          </a:p>
        </p:txBody>
      </p:sp>
      <p:pic>
        <p:nvPicPr>
          <p:cNvPr id="2050" name="Picture 2" descr="http://thumbs.dreamstime.com/z/3d-men-discussion-239052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" t="11623" r="9439" b="19399"/>
          <a:stretch/>
        </p:blipFill>
        <p:spPr bwMode="auto">
          <a:xfrm>
            <a:off x="3736898" y="3342272"/>
            <a:ext cx="3643414" cy="251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rot="360000">
            <a:off x="3418197" y="2165777"/>
            <a:ext cx="4847038" cy="1599722"/>
          </a:xfrm>
        </p:spPr>
        <p:txBody>
          <a:bodyPr/>
          <a:lstStyle/>
          <a:p>
            <a:r>
              <a:rPr lang="es-MX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Debate</a:t>
            </a:r>
            <a:r>
              <a:rPr lang="es-MX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es-MX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39552" y="764703"/>
            <a:ext cx="928903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s-E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Estrategia didáctica para </a:t>
            </a:r>
            <a:r>
              <a:rPr lang="es-ES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la </a:t>
            </a:r>
            <a:r>
              <a:rPr lang="es-E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instrucción</a:t>
            </a:r>
            <a:endParaRPr lang="es-MX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52" name="Picture 4" descr="http://m-y-d-s.com/en/stationery/thumbtack/b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328" b="27587"/>
          <a:stretch/>
        </p:blipFill>
        <p:spPr bwMode="auto">
          <a:xfrm rot="17536429" flipV="1">
            <a:off x="1417372" y="3993789"/>
            <a:ext cx="584787" cy="42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959424" y="5863085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es-MX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Por: </a:t>
            </a:r>
            <a:r>
              <a:rPr lang="es-MX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Nubia Lizbeth Cebreros Rivera</a:t>
            </a:r>
            <a:endParaRPr lang="es-MX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83569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¿Por qué debatir?</a:t>
            </a:r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611560" y="1916832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Realizar un debate en el aula es un medio eficaz para </a:t>
            </a:r>
            <a:r>
              <a:rPr lang="es-MX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mejorar las habilidades de habla, investigación, lectura, escritura, razonamiento y persuasión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de los estudiantes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Los debates sirven para que los alumnos expresen lo que sienten y ganen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confianza.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://juancamilomunoz.com/wp-content/uploads/2014/04/elegir-bien-soporte-apoyo-marketing-intern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31640" y="4581128"/>
            <a:ext cx="7128792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1482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67544" y="3212976"/>
            <a:ext cx="5958408" cy="3257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s-ES" b="1" dirty="0"/>
              <a:t>DOCUMENTOS UTILIZADOS </a:t>
            </a:r>
            <a:endParaRPr lang="es-ES" b="1" dirty="0" smtClean="0"/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Competencias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grupos cooperativos. –Dr. Jorge Omar Trisca Martínez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debate en el aula como herramienta de aprendizaje y </a:t>
            </a: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-Guillermo Sánchez Prieto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Aprendo a realizar un debate -Separata de: Castillo, G. y otros. Guías de Aprendizaje para una Escuela de Anticipación.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Artículos recopilados de una pagina web -http://www.ehowenespanol.com/</a:t>
            </a:r>
            <a:endParaRPr lang="es-MX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354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eljuegodelacorte.nexos.com.mx/wp-content/uploads/2013/04/deba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1484784"/>
            <a:ext cx="338072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200.6.99.248/~bru487cl/files/discusion0612201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49080"/>
            <a:ext cx="2880685" cy="224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1280" y="436563"/>
            <a:ext cx="5460880" cy="1442674"/>
          </a:xfrm>
        </p:spPr>
        <p:txBody>
          <a:bodyPr/>
          <a:lstStyle/>
          <a:p>
            <a:r>
              <a:rPr lang="es-MX" dirty="0" smtClean="0"/>
              <a:t>¿Qué se te viene a la mente?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314" y="2060848"/>
            <a:ext cx="7467600" cy="3951337"/>
          </a:xfrm>
        </p:spPr>
        <p:txBody>
          <a:bodyPr/>
          <a:lstStyle/>
          <a:p>
            <a:r>
              <a:rPr lang="es-MX" dirty="0" smtClean="0"/>
              <a:t>Debatir es…</a:t>
            </a:r>
            <a:endParaRPr lang="es-MX" dirty="0"/>
          </a:p>
        </p:txBody>
      </p:sp>
      <p:pic>
        <p:nvPicPr>
          <p:cNvPr id="1026" name="Picture 2" descr="http://www.granadablogs.com/pateandoelmundo/wp-content/uploads/2011/01/09o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73103"/>
            <a:ext cx="4599746" cy="35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ultiplicar"/>
          <p:cNvSpPr/>
          <p:nvPr/>
        </p:nvSpPr>
        <p:spPr>
          <a:xfrm>
            <a:off x="1835696" y="1802362"/>
            <a:ext cx="6337069" cy="5040560"/>
          </a:xfrm>
          <a:prstGeom prst="mathMultiply">
            <a:avLst/>
          </a:prstGeom>
          <a:solidFill>
            <a:srgbClr val="FF0000"/>
          </a:solidFill>
          <a:ln>
            <a:solidFill>
              <a:schemeClr val="tx2">
                <a:lumMod val="90000"/>
                <a:lumOff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95982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1.gstatic.com/images?q=tbn:ANd9GcRau-XsVhyw4wCZg7GGL0wLKU49TH_mMwf48Jm9dv7jNXenOeUn8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97152"/>
            <a:ext cx="27336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8526"/>
            <a:ext cx="8041440" cy="1442674"/>
          </a:xfrm>
        </p:spPr>
        <p:txBody>
          <a:bodyPr/>
          <a:lstStyle/>
          <a:p>
            <a:r>
              <a:rPr lang="es-MX" dirty="0" smtClean="0"/>
              <a:t>DEFINICIÓN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412776"/>
            <a:ext cx="7467600" cy="3951337"/>
          </a:xfrm>
        </p:spPr>
        <p:txBody>
          <a:bodyPr>
            <a:normAutofit/>
          </a:bodyPr>
          <a:lstStyle/>
          <a:p>
            <a:r>
              <a:rPr lang="es-ES" sz="3200" dirty="0"/>
              <a:t>El debate es una </a:t>
            </a:r>
            <a:r>
              <a:rPr lang="es-ES" sz="3200" b="1" dirty="0"/>
              <a:t>habilidad </a:t>
            </a:r>
            <a:r>
              <a:rPr lang="es-ES" sz="3200" b="1" dirty="0" smtClean="0"/>
              <a:t>valiosa</a:t>
            </a:r>
            <a:r>
              <a:rPr lang="es-ES" sz="3200" dirty="0" smtClean="0"/>
              <a:t>. </a:t>
            </a:r>
            <a:r>
              <a:rPr lang="es-ES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Argumentar </a:t>
            </a:r>
            <a:r>
              <a:rPr lang="es-ES" sz="3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un punto </a:t>
            </a:r>
            <a:r>
              <a:rPr lang="es-ES" sz="3200" dirty="0"/>
              <a:t>es beneficioso en muchos aspectos de la vida.  Debatir es </a:t>
            </a:r>
            <a:r>
              <a:rPr lang="es-ES" sz="3200" dirty="0">
                <a:solidFill>
                  <a:srgbClr val="002060"/>
                </a:solidFill>
              </a:rPr>
              <a:t>hablar con alguien o razonar</a:t>
            </a:r>
            <a:r>
              <a:rPr lang="es-ES" sz="3200" dirty="0"/>
              <a:t> junto a otro interlocutor con la intención de 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buscar alguna verdad</a:t>
            </a:r>
            <a:r>
              <a:rPr lang="es-ES" sz="3200" dirty="0"/>
              <a:t>, siendo un </a:t>
            </a:r>
            <a:r>
              <a:rPr lang="es-ES" sz="3200" b="1" dirty="0">
                <a:solidFill>
                  <a:schemeClr val="tx1"/>
                </a:solidFill>
              </a:rPr>
              <a:t>contraste pacífico de ideas</a:t>
            </a:r>
            <a:r>
              <a:rPr lang="es-ES" sz="3200" dirty="0"/>
              <a:t>.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1550510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41440" cy="1442674"/>
          </a:xfrm>
        </p:spPr>
        <p:txBody>
          <a:bodyPr/>
          <a:lstStyle/>
          <a:p>
            <a:r>
              <a:rPr lang="es-MX" dirty="0" smtClean="0"/>
              <a:t>Lectura dramatizada</a:t>
            </a:r>
            <a:endParaRPr lang="es-MX" dirty="0"/>
          </a:p>
        </p:txBody>
      </p:sp>
      <p:pic>
        <p:nvPicPr>
          <p:cNvPr id="4098" name="Picture 2" descr="https://scontent-b-lax.xx.fbcdn.net/hphotos-frc3/l/t1.0-9/1002991_10201587262311206_440258012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" t="1401" r="22627" b="33208"/>
          <a:stretch/>
        </p:blipFill>
        <p:spPr bwMode="auto">
          <a:xfrm>
            <a:off x="6804248" y="1556792"/>
            <a:ext cx="1783570" cy="190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content-b-lax.xx.fbcdn.net/hphotos-ash4/v/t1.0-9/1452345_10201921941922350_1261786405_n.jpg?oh=707d6be7cdc094b16173bf56d9b2c893&amp;oe=53C9B96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4" t="8011" r="17230" b="39890"/>
          <a:stretch/>
        </p:blipFill>
        <p:spPr bwMode="auto">
          <a:xfrm>
            <a:off x="3635896" y="3933056"/>
            <a:ext cx="1661545" cy="202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content-a-lax.xx.fbcdn.net/hphotos-frc3/t1.0-9/10309651_10152110115157083_8676254648986862342_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5" t="1720" r="11797" b="54134"/>
          <a:stretch/>
        </p:blipFill>
        <p:spPr bwMode="auto">
          <a:xfrm>
            <a:off x="2483768" y="1556792"/>
            <a:ext cx="1703174" cy="190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content-a-lax.xx.fbcdn.net/hphotos-ash2/t1.0-9/315507_2557523874418_436801531_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0" t="7021" r="15608" b="28176"/>
          <a:stretch/>
        </p:blipFill>
        <p:spPr bwMode="auto">
          <a:xfrm>
            <a:off x="5508104" y="4005064"/>
            <a:ext cx="1594552" cy="206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scontent-b-lax.xx.fbcdn.net/hphotos-frc3/v/t1.0-9/195888_169417786444082_1122727_n.jpg?oh=3459455434800e0769a847d64d2a0a4a&amp;oe=53C5592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1450399" cy="193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scontent-a-dfw.xx.fbcdn.net/hphotos-frc3/t1.0-9/1622690_10201779441713831_369500944_n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4" t="369" r="7190" b="32216"/>
          <a:stretch/>
        </p:blipFill>
        <p:spPr bwMode="auto">
          <a:xfrm>
            <a:off x="1979712" y="3933056"/>
            <a:ext cx="1477245" cy="210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scontent-a-lax.xx.fbcdn.net/hphotos-ash2/t1.0-9/552023_10151046125181699_440699045_n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5" t="3218" r="23284" b="42927"/>
          <a:stretch/>
        </p:blipFill>
        <p:spPr bwMode="auto">
          <a:xfrm>
            <a:off x="7236296" y="4077072"/>
            <a:ext cx="1625094" cy="171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s://fbcdn-sphotos-c-a.akamaihd.net/hphotos-ak-prn2/v/t1.0-9/1601355_624664470921675_1436811816_n.jpg?oh=403ed2fda133ee4638e30c1d89f4c8f5&amp;oe=53C638D5&amp;__gda__=1406065791_b17c2f6839acbd91b79301a054f205b7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2" t="10428" r="23276" b="60977"/>
          <a:stretch/>
        </p:blipFill>
        <p:spPr bwMode="auto">
          <a:xfrm>
            <a:off x="4427984" y="1556792"/>
            <a:ext cx="1924984" cy="196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scontent-a-sea.xx.fbcdn.net/hphotos-ash3/t1.0-9/33982_3455382500983_2077893470_n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3" t="8280" r="45143" b="51407"/>
          <a:stretch/>
        </p:blipFill>
        <p:spPr bwMode="auto">
          <a:xfrm>
            <a:off x="539552" y="1628800"/>
            <a:ext cx="1661682" cy="193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6804248" y="256490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Julia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355976" y="551723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</a:rPr>
              <a:t>Ángela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771800" y="558924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Juan</a:t>
            </a:r>
            <a:endParaRPr lang="es-MX" sz="2400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467544" y="126876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Ramiro</a:t>
            </a:r>
            <a:endParaRPr lang="es-MX" sz="2400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2483768" y="306896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Marcela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7236296" y="429309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Marcos</a:t>
            </a:r>
            <a:endParaRPr lang="es-MX" sz="2400" b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323528" y="573325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Marina</a:t>
            </a:r>
            <a:endParaRPr lang="es-MX" sz="2400" b="1" dirty="0"/>
          </a:p>
        </p:txBody>
      </p:sp>
      <p:sp>
        <p:nvSpPr>
          <p:cNvPr id="19" name="CuadroTexto 18"/>
          <p:cNvSpPr txBox="1"/>
          <p:nvPr/>
        </p:nvSpPr>
        <p:spPr>
          <a:xfrm>
            <a:off x="5940152" y="566124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Andrea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4355976" y="155679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Fabio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37538168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2902" t="8722" r="32168" b="61241"/>
          <a:stretch/>
        </p:blipFill>
        <p:spPr>
          <a:xfrm>
            <a:off x="1979712" y="3212976"/>
            <a:ext cx="6480870" cy="313339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5604896" cy="1442674"/>
          </a:xfrm>
        </p:spPr>
        <p:txBody>
          <a:bodyPr/>
          <a:lstStyle/>
          <a:p>
            <a:r>
              <a:rPr lang="es-MX" dirty="0" smtClean="0"/>
              <a:t>El modelo del Debate en el aula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Antes (planificación </a:t>
            </a:r>
            <a:r>
              <a:rPr lang="es-MX" dirty="0"/>
              <a:t>y preparación) </a:t>
            </a:r>
          </a:p>
          <a:p>
            <a:r>
              <a:rPr lang="es-MX" dirty="0"/>
              <a:t>D</a:t>
            </a:r>
            <a:r>
              <a:rPr lang="es-MX" dirty="0" smtClean="0"/>
              <a:t>urante </a:t>
            </a:r>
            <a:r>
              <a:rPr lang="es-MX" dirty="0"/>
              <a:t>(ejecución) </a:t>
            </a:r>
          </a:p>
          <a:p>
            <a:r>
              <a:rPr lang="es-MX" dirty="0"/>
              <a:t>D</a:t>
            </a:r>
            <a:r>
              <a:rPr lang="es-MX" dirty="0" smtClean="0"/>
              <a:t>espués </a:t>
            </a:r>
            <a:r>
              <a:rPr lang="es-MX" dirty="0"/>
              <a:t>(evaluación)</a:t>
            </a:r>
          </a:p>
        </p:txBody>
      </p:sp>
    </p:spTree>
    <p:extLst>
      <p:ext uri="{BB962C8B-B14F-4D97-AF65-F5344CB8AC3E}">
        <p14:creationId xmlns:p14="http://schemas.microsoft.com/office/powerpoint/2010/main" val="35257555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755576" y="260648"/>
            <a:ext cx="7467600" cy="592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s-MX" b="1" dirty="0">
                <a:solidFill>
                  <a:schemeClr val="tx1"/>
                </a:solidFill>
              </a:rPr>
              <a:t>El docente que quiera utilizar el debate como técnica de enseñanza y </a:t>
            </a:r>
            <a:r>
              <a:rPr lang="es-MX" b="1" dirty="0" smtClean="0">
                <a:solidFill>
                  <a:schemeClr val="tx1"/>
                </a:solidFill>
              </a:rPr>
              <a:t>aprendizaje </a:t>
            </a:r>
            <a:r>
              <a:rPr lang="es-MX" b="1" dirty="0">
                <a:solidFill>
                  <a:schemeClr val="tx1"/>
                </a:solidFill>
              </a:rPr>
              <a:t>ha de seguir una serie de pasos, a saber: </a:t>
            </a:r>
            <a:endParaRPr lang="es-MX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MX" dirty="0" smtClean="0">
                <a:solidFill>
                  <a:schemeClr val="tx1"/>
                </a:solidFill>
              </a:rPr>
              <a:t>1</a:t>
            </a:r>
            <a:r>
              <a:rPr lang="es-MX" dirty="0">
                <a:solidFill>
                  <a:schemeClr val="tx1"/>
                </a:solidFill>
              </a:rPr>
              <a:t>. Escoger un tema de debate. </a:t>
            </a:r>
          </a:p>
          <a:p>
            <a:pPr marL="0" indent="0">
              <a:buNone/>
            </a:pPr>
            <a:r>
              <a:rPr lang="es-MX" dirty="0">
                <a:solidFill>
                  <a:schemeClr val="tx1"/>
                </a:solidFill>
              </a:rPr>
              <a:t>2. Redactar la proposición. </a:t>
            </a:r>
          </a:p>
          <a:p>
            <a:pPr marL="0" indent="0">
              <a:buNone/>
            </a:pPr>
            <a:r>
              <a:rPr lang="es-MX" dirty="0">
                <a:solidFill>
                  <a:schemeClr val="tx1"/>
                </a:solidFill>
              </a:rPr>
              <a:t>3. Decidir y explicar el formato acorde a nuestros objetivos </a:t>
            </a:r>
            <a:r>
              <a:rPr lang="es-MX" dirty="0" smtClean="0">
                <a:solidFill>
                  <a:schemeClr val="tx1"/>
                </a:solidFill>
              </a:rPr>
              <a:t>docentes</a:t>
            </a:r>
            <a:r>
              <a:rPr lang="es-MX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r>
              <a:rPr lang="es-MX" dirty="0">
                <a:solidFill>
                  <a:schemeClr val="tx1"/>
                </a:solidFill>
              </a:rPr>
              <a:t>4. Diseñar el acta de los jueces </a:t>
            </a:r>
          </a:p>
          <a:p>
            <a:pPr marL="0" indent="0">
              <a:buNone/>
            </a:pPr>
            <a:r>
              <a:rPr lang="es-MX" dirty="0">
                <a:solidFill>
                  <a:schemeClr val="tx1"/>
                </a:solidFill>
              </a:rPr>
              <a:t>5. Reunirse con los equipos y orientarles (pautas mínimas de </a:t>
            </a:r>
            <a:r>
              <a:rPr lang="es-MX" dirty="0" smtClean="0">
                <a:solidFill>
                  <a:schemeClr val="tx1"/>
                </a:solidFill>
              </a:rPr>
              <a:t>comunicación</a:t>
            </a:r>
            <a:r>
              <a:rPr lang="es-MX" dirty="0">
                <a:solidFill>
                  <a:schemeClr val="tx1"/>
                </a:solidFill>
              </a:rPr>
              <a:t>). </a:t>
            </a:r>
          </a:p>
          <a:p>
            <a:pPr marL="0" indent="0">
              <a:buNone/>
            </a:pPr>
            <a:r>
              <a:rPr lang="es-MX" dirty="0">
                <a:solidFill>
                  <a:schemeClr val="tx1"/>
                </a:solidFill>
              </a:rPr>
              <a:t>6. Escoger jurado (implicar alumnos). </a:t>
            </a:r>
            <a:endParaRPr lang="es-MX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MX" dirty="0" smtClean="0">
                <a:solidFill>
                  <a:schemeClr val="tx1"/>
                </a:solidFill>
              </a:rPr>
              <a:t>7</a:t>
            </a:r>
            <a:r>
              <a:rPr lang="es-MX" dirty="0">
                <a:solidFill>
                  <a:schemeClr val="tx1"/>
                </a:solidFill>
              </a:rPr>
              <a:t>. Juzgar el debate. </a:t>
            </a:r>
          </a:p>
          <a:p>
            <a:pPr marL="0" indent="0">
              <a:buNone/>
            </a:pPr>
            <a:r>
              <a:rPr lang="es-MX" dirty="0">
                <a:solidFill>
                  <a:schemeClr val="tx1"/>
                </a:solidFill>
              </a:rPr>
              <a:t>8. Comentarios personales y grupales. </a:t>
            </a:r>
          </a:p>
          <a:p>
            <a:pPr marL="0" indent="0">
              <a:buNone/>
            </a:pPr>
            <a:r>
              <a:rPr lang="es-MX" dirty="0">
                <a:solidFill>
                  <a:schemeClr val="tx1"/>
                </a:solidFill>
              </a:rPr>
              <a:t>9. Poner la nota. </a:t>
            </a:r>
          </a:p>
        </p:txBody>
      </p:sp>
    </p:spTree>
    <p:extLst>
      <p:ext uri="{BB962C8B-B14F-4D97-AF65-F5344CB8AC3E}">
        <p14:creationId xmlns:p14="http://schemas.microsoft.com/office/powerpoint/2010/main" val="3978401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92720" cy="1442674"/>
          </a:xfrm>
        </p:spPr>
        <p:txBody>
          <a:bodyPr/>
          <a:lstStyle/>
          <a:p>
            <a:r>
              <a:rPr lang="es-ES" sz="4000" dirty="0"/>
              <a:t>Incorporar  el proceso de investigación en las actividades del aula </a:t>
            </a:r>
            <a:endParaRPr lang="es-MX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99592" y="2132856"/>
            <a:ext cx="7467600" cy="3951337"/>
          </a:xfrm>
        </p:spPr>
        <p:txBody>
          <a:bodyPr/>
          <a:lstStyle/>
          <a:p>
            <a:r>
              <a:rPr lang="es-MX" dirty="0" smtClean="0"/>
              <a:t> </a:t>
            </a:r>
            <a:r>
              <a:rPr lang="es-MX" dirty="0">
                <a:solidFill>
                  <a:schemeClr val="tx1"/>
                </a:solidFill>
              </a:rPr>
              <a:t>Que el alumno salga del libro de texto 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 </a:t>
            </a:r>
            <a:r>
              <a:rPr lang="es-MX" dirty="0">
                <a:solidFill>
                  <a:schemeClr val="tx1"/>
                </a:solidFill>
              </a:rPr>
              <a:t>Que entre en la biblioteca 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Que </a:t>
            </a:r>
            <a:r>
              <a:rPr lang="es-MX" dirty="0">
                <a:solidFill>
                  <a:schemeClr val="tx1"/>
                </a:solidFill>
              </a:rPr>
              <a:t>relacione lo cotidiano con lo que lee </a:t>
            </a:r>
          </a:p>
          <a:p>
            <a:r>
              <a:rPr lang="es-MX" dirty="0">
                <a:solidFill>
                  <a:schemeClr val="tx1"/>
                </a:solidFill>
              </a:rPr>
              <a:t>(Logro del conocimiento significativo)</a:t>
            </a:r>
          </a:p>
        </p:txBody>
      </p:sp>
      <p:pic>
        <p:nvPicPr>
          <p:cNvPr id="3074" name="Picture 2" descr="http://microscience.pe/cpb/cpb-portuges/img-gral/foto-bibliotec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" b="25406"/>
          <a:stretch/>
        </p:blipFill>
        <p:spPr bwMode="auto">
          <a:xfrm>
            <a:off x="971600" y="4005064"/>
            <a:ext cx="7128792" cy="246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8899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1.gstatic.com/images?q=tbn:ANd9GcT7SWqn7eEmEBatikJa4WB3EjrvvPaPEtpc5muzRMTxDIsDlx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48" b="70898"/>
          <a:stretch/>
        </p:blipFill>
        <p:spPr bwMode="auto">
          <a:xfrm>
            <a:off x="755576" y="5301208"/>
            <a:ext cx="7552141" cy="131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6296"/>
            <a:ext cx="8041440" cy="1442674"/>
          </a:xfrm>
        </p:spPr>
        <p:txBody>
          <a:bodyPr/>
          <a:lstStyle/>
          <a:p>
            <a:r>
              <a:rPr lang="es-MX" dirty="0" smtClean="0"/>
              <a:t>Respecto a los argumentos…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5576" y="1412776"/>
            <a:ext cx="7467600" cy="39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b="1" dirty="0" smtClean="0">
                <a:solidFill>
                  <a:schemeClr val="tx1"/>
                </a:solidFill>
              </a:rPr>
              <a:t>Pensar </a:t>
            </a:r>
            <a:r>
              <a:rPr lang="es-MX" b="1" dirty="0">
                <a:solidFill>
                  <a:schemeClr val="tx1"/>
                </a:solidFill>
              </a:rPr>
              <a:t>argumentos </a:t>
            </a:r>
          </a:p>
          <a:p>
            <a:pPr marL="0" indent="0">
              <a:buNone/>
            </a:pPr>
            <a:r>
              <a:rPr lang="es-MX" dirty="0" smtClean="0">
                <a:solidFill>
                  <a:schemeClr val="tx1"/>
                </a:solidFill>
              </a:rPr>
              <a:t>El </a:t>
            </a:r>
            <a:r>
              <a:rPr lang="es-MX" dirty="0">
                <a:solidFill>
                  <a:schemeClr val="tx1"/>
                </a:solidFill>
              </a:rPr>
              <a:t>alumno, </a:t>
            </a:r>
            <a:r>
              <a:rPr lang="es-MX" dirty="0" smtClean="0">
                <a:solidFill>
                  <a:schemeClr val="tx1"/>
                </a:solidFill>
              </a:rPr>
              <a:t>debe </a:t>
            </a:r>
            <a:r>
              <a:rPr lang="es-MX" dirty="0">
                <a:solidFill>
                  <a:schemeClr val="tx1"/>
                </a:solidFill>
              </a:rPr>
              <a:t>pensar en </a:t>
            </a:r>
            <a:r>
              <a:rPr lang="es-MX" dirty="0" smtClean="0">
                <a:solidFill>
                  <a:schemeClr val="tx1"/>
                </a:solidFill>
              </a:rPr>
              <a:t>argumentos </a:t>
            </a:r>
            <a:r>
              <a:rPr lang="es-MX" dirty="0">
                <a:solidFill>
                  <a:schemeClr val="tx1"/>
                </a:solidFill>
              </a:rPr>
              <a:t>que afirmen o nieguen la proposición. Así, debería volcar todo lo que </a:t>
            </a:r>
          </a:p>
          <a:p>
            <a:pPr marL="0" indent="0">
              <a:buNone/>
            </a:pPr>
            <a:r>
              <a:rPr lang="es-MX" dirty="0">
                <a:solidFill>
                  <a:schemeClr val="tx1"/>
                </a:solidFill>
              </a:rPr>
              <a:t>sabe, piensa, duda o simplemente desconoce sobre el tema de debate. </a:t>
            </a:r>
            <a:endParaRPr lang="es-MX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MX" dirty="0" smtClean="0">
                <a:solidFill>
                  <a:schemeClr val="tx1"/>
                </a:solidFill>
              </a:rPr>
              <a:t>- </a:t>
            </a:r>
            <a:r>
              <a:rPr lang="es-MX" dirty="0">
                <a:solidFill>
                  <a:schemeClr val="tx1"/>
                </a:solidFill>
              </a:rPr>
              <a:t>Posibles argumentos </a:t>
            </a:r>
          </a:p>
          <a:p>
            <a:pPr marL="0" indent="0">
              <a:buNone/>
            </a:pPr>
            <a:r>
              <a:rPr lang="es-MX" dirty="0">
                <a:solidFill>
                  <a:schemeClr val="tx1"/>
                </a:solidFill>
              </a:rPr>
              <a:t>- </a:t>
            </a:r>
            <a:r>
              <a:rPr lang="es-MX" dirty="0" smtClean="0">
                <a:solidFill>
                  <a:schemeClr val="tx1"/>
                </a:solidFill>
              </a:rPr>
              <a:t>Sus propias </a:t>
            </a:r>
            <a:r>
              <a:rPr lang="es-MX" dirty="0">
                <a:solidFill>
                  <a:schemeClr val="tx1"/>
                </a:solidFill>
              </a:rPr>
              <a:t>ideas sobre la materia de debate </a:t>
            </a:r>
          </a:p>
          <a:p>
            <a:pPr marL="0" indent="0">
              <a:buNone/>
            </a:pPr>
            <a:r>
              <a:rPr lang="es-MX" dirty="0">
                <a:solidFill>
                  <a:schemeClr val="tx1"/>
                </a:solidFill>
              </a:rPr>
              <a:t>- </a:t>
            </a:r>
            <a:r>
              <a:rPr lang="es-MX" dirty="0" smtClean="0">
                <a:solidFill>
                  <a:schemeClr val="tx1"/>
                </a:solidFill>
              </a:rPr>
              <a:t>Mediante </a:t>
            </a:r>
            <a:r>
              <a:rPr lang="es-MX" dirty="0">
                <a:solidFill>
                  <a:schemeClr val="tx1"/>
                </a:solidFill>
              </a:rPr>
              <a:t>tempestad de ideas </a:t>
            </a:r>
          </a:p>
          <a:p>
            <a:pPr marL="0" indent="0">
              <a:buNone/>
            </a:pPr>
            <a:r>
              <a:rPr lang="es-MX" dirty="0">
                <a:solidFill>
                  <a:schemeClr val="tx1"/>
                </a:solidFill>
              </a:rPr>
              <a:t>- </a:t>
            </a:r>
            <a:r>
              <a:rPr lang="es-MX" dirty="0" smtClean="0">
                <a:solidFill>
                  <a:schemeClr val="tx1"/>
                </a:solidFill>
              </a:rPr>
              <a:t>Empezar </a:t>
            </a:r>
            <a:r>
              <a:rPr lang="es-MX" dirty="0">
                <a:solidFill>
                  <a:schemeClr val="tx1"/>
                </a:solidFill>
              </a:rPr>
              <a:t>a pensar en dónde investigar</a:t>
            </a:r>
          </a:p>
        </p:txBody>
      </p:sp>
    </p:spTree>
    <p:extLst>
      <p:ext uri="{BB962C8B-B14F-4D97-AF65-F5344CB8AC3E}">
        <p14:creationId xmlns:p14="http://schemas.microsoft.com/office/powerpoint/2010/main" val="269259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9552" y="476672"/>
            <a:ext cx="7467600" cy="3951337"/>
          </a:xfrm>
        </p:spPr>
        <p:txBody>
          <a:bodyPr/>
          <a:lstStyle/>
          <a:p>
            <a:pPr marL="0" indent="0">
              <a:buNone/>
            </a:pPr>
            <a:r>
              <a:rPr lang="es-MX" b="1" dirty="0">
                <a:solidFill>
                  <a:schemeClr val="tx1"/>
                </a:solidFill>
              </a:rPr>
              <a:t>Preparar argumentación A Favor o En Contra (Fondo del discurso) </a:t>
            </a:r>
            <a:endParaRPr lang="es-MX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MX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MX" dirty="0">
                <a:solidFill>
                  <a:schemeClr val="tx1"/>
                </a:solidFill>
              </a:rPr>
              <a:t>Elaboración de argumentos según la estructura ARE: </a:t>
            </a:r>
          </a:p>
          <a:p>
            <a:pPr marL="0" indent="0">
              <a:buNone/>
            </a:pPr>
            <a:r>
              <a:rPr lang="es-MX" dirty="0">
                <a:solidFill>
                  <a:schemeClr val="tx1"/>
                </a:solidFill>
              </a:rPr>
              <a:t>i. Afirmación: pensados </a:t>
            </a:r>
          </a:p>
          <a:p>
            <a:pPr marL="0" indent="0">
              <a:buNone/>
            </a:pPr>
            <a:r>
              <a:rPr lang="es-MX" dirty="0">
                <a:solidFill>
                  <a:schemeClr val="tx1"/>
                </a:solidFill>
              </a:rPr>
              <a:t>ii. Razonamiento: explicados </a:t>
            </a:r>
          </a:p>
          <a:p>
            <a:pPr marL="0" indent="0">
              <a:buNone/>
            </a:pPr>
            <a:r>
              <a:rPr lang="es-MX" dirty="0">
                <a:solidFill>
                  <a:schemeClr val="tx1"/>
                </a:solidFill>
              </a:rPr>
              <a:t>iii. Evidencia: apoyados en evidencias escogidas</a:t>
            </a:r>
          </a:p>
        </p:txBody>
      </p:sp>
      <p:pic>
        <p:nvPicPr>
          <p:cNvPr id="1026" name="Picture 2" descr="http://t2.gstatic.com/images?q=tbn:ANd9GcRv8ufmQuRe3-VJvVW7bsPQIAnAXC-HmZPsh-Rxm_PXfSwPlk1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2" b="44772"/>
          <a:stretch/>
        </p:blipFill>
        <p:spPr bwMode="auto">
          <a:xfrm>
            <a:off x="1043608" y="4005064"/>
            <a:ext cx="6062231" cy="18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576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Cuaderno de dibujo</Template>
  <TotalTime>347</TotalTime>
  <Words>471</Words>
  <Application>Microsoft Office PowerPoint</Application>
  <PresentationFormat>Presentación en pantalla (4:3)</PresentationFormat>
  <Paragraphs>60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1" baseType="lpstr">
      <vt:lpstr>Arial</vt:lpstr>
      <vt:lpstr>Bradley Hand ITC TT-Bold</vt:lpstr>
      <vt:lpstr>Brush Script MT</vt:lpstr>
      <vt:lpstr>Calibri</vt:lpstr>
      <vt:lpstr>Cambria</vt:lpstr>
      <vt:lpstr>Rage Italic</vt:lpstr>
      <vt:lpstr>Symbol</vt:lpstr>
      <vt:lpstr>Times New Roman</vt:lpstr>
      <vt:lpstr>Wingdings</vt:lpstr>
      <vt:lpstr>Sketchbook</vt:lpstr>
      <vt:lpstr>Debate </vt:lpstr>
      <vt:lpstr>¿Qué se te viene a la mente?</vt:lpstr>
      <vt:lpstr>DEFINICIÓN</vt:lpstr>
      <vt:lpstr>Lectura dramatizada</vt:lpstr>
      <vt:lpstr>El modelo del Debate en el aula</vt:lpstr>
      <vt:lpstr>Presentación de PowerPoint</vt:lpstr>
      <vt:lpstr>Incorporar  el proceso de investigación en las actividades del aula </vt:lpstr>
      <vt:lpstr>Respecto a los argumentos…</vt:lpstr>
      <vt:lpstr>Presentación de PowerPoint</vt:lpstr>
      <vt:lpstr>¿Por qué debatir?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Debate</dc:title>
  <dc:creator>1</dc:creator>
  <cp:lastModifiedBy>josué garcía medina</cp:lastModifiedBy>
  <cp:revision>15</cp:revision>
  <dcterms:created xsi:type="dcterms:W3CDTF">2014-05-06T18:17:42Z</dcterms:created>
  <dcterms:modified xsi:type="dcterms:W3CDTF">2014-05-06T03:40:42Z</dcterms:modified>
</cp:coreProperties>
</file>